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1" r:id="rId3"/>
    <p:sldId id="258" r:id="rId4"/>
    <p:sldId id="259" r:id="rId5"/>
    <p:sldId id="265" r:id="rId6"/>
    <p:sldId id="266" r:id="rId7"/>
    <p:sldId id="260" r:id="rId8"/>
    <p:sldId id="271" r:id="rId9"/>
    <p:sldId id="270" r:id="rId10"/>
    <p:sldId id="269" r:id="rId11"/>
    <p:sldId id="268" r:id="rId12"/>
    <p:sldId id="262" r:id="rId13"/>
    <p:sldId id="26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2A4715-4ED7-42A3-86A3-F22028492E4F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18CD7D-AE5B-4BC6-B0D3-B1B7C2329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100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7B4BE-294F-4F5C-B38E-BFE76DC45724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860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966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70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55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536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661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68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208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59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386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317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002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chemeClr val="accent1"/>
            </a:gs>
            <a:gs pos="0">
              <a:schemeClr val="accent4">
                <a:lumMod val="0"/>
                <a:lumOff val="100000"/>
              </a:schemeClr>
            </a:gs>
            <a:gs pos="64000">
              <a:srgbClr val="FFFF00"/>
            </a:gs>
          </a:gsLst>
          <a:lin ang="17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E1B72-EE1E-48EC-9F0D-3408CE656E34}" type="datetimeFigureOut">
              <a:rPr lang="ru-RU" smtClean="0"/>
              <a:t>29.05.2014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5B13F-B6C6-4745-95D6-AF27B02F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286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ruscable.ru/other/gerb-tptu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6846" y="3068960"/>
            <a:ext cx="1532307" cy="1340768"/>
          </a:xfrm>
          <a:prstGeom prst="rect">
            <a:avLst/>
          </a:prstGeom>
          <a:noFill/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929" y="3068960"/>
            <a:ext cx="4968671" cy="298729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58748" y="6252861"/>
            <a:ext cx="2266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Томск - 2014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ctrTitle"/>
          </p:nvPr>
        </p:nvSpPr>
        <p:spPr>
          <a:xfrm>
            <a:off x="1376733" y="1822644"/>
            <a:ext cx="9303026" cy="20540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/>
              <a:t>МИНИСТЕРСТВО ОБРАЗОВАНИЯ И НАУКИ РОССИЙСКОЙ ФЕДЕРАЦИИ</a:t>
            </a:r>
            <a:br>
              <a:rPr lang="ru-RU" sz="2700" dirty="0"/>
            </a:br>
            <a:r>
              <a:rPr lang="ru-RU" sz="2700" dirty="0"/>
              <a:t>Федеральное государственное бюджетное образовательное учреждение высшего профессионального образования</a:t>
            </a:r>
            <a:br>
              <a:rPr lang="ru-RU" sz="2700" dirty="0"/>
            </a:br>
            <a:r>
              <a:rPr lang="ru-RU" sz="2700" dirty="0"/>
              <a:t>«</a:t>
            </a:r>
            <a:r>
              <a:rPr lang="ru-RU" sz="2700" dirty="0" smtClean="0"/>
              <a:t>Национальный исследовательский Томский политехнический университет»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400" dirty="0" smtClean="0"/>
              <a:t>Проект: «Набор юного инженера»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189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678608" y="397565"/>
            <a:ext cx="9042400" cy="1003852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>Содержание</a:t>
            </a:r>
            <a:endParaRPr lang="ru-RU" sz="6000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830471" y="1636175"/>
            <a:ext cx="10058400" cy="3869637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3500" dirty="0" smtClean="0">
                <a:latin typeface="Arial" pitchFamily="34" charset="0"/>
                <a:cs typeface="Arial" pitchFamily="34" charset="0"/>
              </a:rPr>
              <a:t>Проблема нехватки энергии</a:t>
            </a:r>
            <a:endParaRPr lang="ru-RU" sz="35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3500" dirty="0" err="1" smtClean="0">
                <a:latin typeface="Arial" pitchFamily="34" charset="0"/>
                <a:cs typeface="Arial" pitchFamily="34" charset="0"/>
              </a:rPr>
              <a:t>Энергоэффективность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в России</a:t>
            </a: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3500" dirty="0" smtClean="0">
                <a:latin typeface="Arial" pitchFamily="34" charset="0"/>
                <a:cs typeface="Arial" pitchFamily="34" charset="0"/>
              </a:rPr>
              <a:t>Демонстрация </a:t>
            </a:r>
            <a:r>
              <a:rPr lang="ru-RU" sz="3500" dirty="0" err="1" smtClean="0">
                <a:latin typeface="Arial" pitchFamily="34" charset="0"/>
                <a:cs typeface="Arial" pitchFamily="34" charset="0"/>
              </a:rPr>
              <a:t>энергоэффективности</a:t>
            </a:r>
            <a:endParaRPr lang="ru-RU" sz="35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3500" dirty="0" smtClean="0">
                <a:latin typeface="Arial" pitchFamily="34" charset="0"/>
                <a:cs typeface="Arial" pitchFamily="34" charset="0"/>
              </a:rPr>
              <a:t>«Набор юного инженера»</a:t>
            </a:r>
            <a:endParaRPr lang="ru-RU" sz="35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r>
              <a:rPr lang="ru-RU" sz="3500" dirty="0" smtClean="0">
                <a:latin typeface="Arial" pitchFamily="34" charset="0"/>
                <a:cs typeface="Arial" pitchFamily="34" charset="0"/>
              </a:rPr>
              <a:t>Заключение</a:t>
            </a:r>
            <a:endParaRPr lang="ru-RU" sz="35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§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268418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1790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Проблема нехватки энергии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41" y="1519753"/>
            <a:ext cx="4572000" cy="3429000"/>
          </a:xfrm>
          <a:prstGeom prst="rect">
            <a:avLst/>
          </a:prstGeom>
        </p:spPr>
      </p:pic>
      <p:pic>
        <p:nvPicPr>
          <p:cNvPr id="1026" name="Picture 2" descr="http://trioda.ru/wp-content/uploads/2011/02/%D1%83%D0%B3%D0%BE%D0%BB%D1%8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146" y="1519753"/>
            <a:ext cx="3810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57799" y="5219114"/>
            <a:ext cx="62073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Энергоемкость экономики России вдвое выше, чем мировой экономики в целом, и в 3 раза – чем в 15 странах Евросоюза и Японии.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12882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911" y="41468"/>
            <a:ext cx="10515600" cy="1325563"/>
          </a:xfrm>
        </p:spPr>
        <p:txBody>
          <a:bodyPr/>
          <a:lstStyle/>
          <a:p>
            <a:pPr algn="ctr"/>
            <a:r>
              <a:rPr lang="ru-RU" dirty="0" err="1" smtClean="0"/>
              <a:t>Энергоэффективность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6765" y="2336215"/>
            <a:ext cx="3371850" cy="25241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95625" y="3896751"/>
            <a:ext cx="57820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Россия занимает 10 место в мире с показателем рациональности энергопотребления 36%.(США – 47%, Япония – 62%, Великобритания – 67%)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95625" y="133951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Энергоэффективность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400" b="0" i="0" dirty="0" smtClean="0">
                <a:solidFill>
                  <a:srgbClr val="25252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Использование</a:t>
            </a:r>
            <a:r>
              <a:rPr lang="ru-RU" sz="2400" b="0" i="0" dirty="0" smtClean="0">
                <a:solidFill>
                  <a:srgbClr val="252525"/>
                </a:solidFill>
                <a:effectLst/>
                <a:latin typeface="Arial" panose="020B0604020202020204" pitchFamily="34" charset="0"/>
              </a:rPr>
              <a:t> меньшего количества энергии для обеспечения того же уровня энергетического обеспечения зданий или технологических процессов на производстве</a:t>
            </a:r>
            <a:r>
              <a:rPr lang="ru-RU" b="0" i="0" dirty="0" smtClean="0">
                <a:solidFill>
                  <a:srgbClr val="252525"/>
                </a:solidFill>
                <a:effectLst/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5127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Э</a:t>
            </a:r>
            <a:r>
              <a:rPr lang="ru-RU" dirty="0" err="1" smtClean="0"/>
              <a:t>нергоэффективность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Барьеры, сдерживающие развитие энергосбережения и </a:t>
            </a:r>
            <a:r>
              <a:rPr lang="ru-RU" dirty="0" err="1"/>
              <a:t>энергоэффективности</a:t>
            </a:r>
            <a:r>
              <a:rPr lang="ru-RU" dirty="0"/>
              <a:t> в </a:t>
            </a:r>
            <a:r>
              <a:rPr lang="ru-RU" dirty="0" smtClean="0"/>
              <a:t>стране:</a:t>
            </a:r>
            <a:endParaRPr lang="ru-RU" dirty="0"/>
          </a:p>
          <a:p>
            <a:r>
              <a:rPr lang="ru-RU" b="1" i="1" u="sng" dirty="0"/>
              <a:t>- недостаток мотивации</a:t>
            </a:r>
            <a:r>
              <a:rPr lang="ru-RU" b="1" i="1" dirty="0"/>
              <a:t>;</a:t>
            </a:r>
          </a:p>
          <a:p>
            <a:r>
              <a:rPr lang="ru-RU" b="1" i="1" u="sng" dirty="0"/>
              <a:t>- недостаток информации</a:t>
            </a:r>
            <a:r>
              <a:rPr lang="ru-RU" dirty="0"/>
              <a:t>;</a:t>
            </a:r>
          </a:p>
          <a:p>
            <a:r>
              <a:rPr lang="ru-RU" i="1" dirty="0"/>
              <a:t>- недостаток опыта финансирования проектов;</a:t>
            </a:r>
          </a:p>
          <a:p>
            <a:r>
              <a:rPr lang="ru-RU" i="1" dirty="0"/>
              <a:t>- недостаток организации и координации.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5954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1)Привлечение внимания к теме </a:t>
            </a:r>
            <a:r>
              <a:rPr lang="ru-RU" dirty="0" err="1"/>
              <a:t>энергоэффективности</a:t>
            </a:r>
            <a:r>
              <a:rPr lang="ru-RU" dirty="0"/>
              <a:t> среди молодого поколения и пр.</a:t>
            </a:r>
          </a:p>
          <a:p>
            <a:r>
              <a:rPr lang="ru-RU" dirty="0"/>
              <a:t>2)Предоставление школьникам необходимой базы для получения элементарных навыков инжиниринга</a:t>
            </a:r>
          </a:p>
          <a:p>
            <a:r>
              <a:rPr lang="ru-RU" dirty="0"/>
              <a:t>3)Предоставление необходимых материалов и инструмента для создания какого-либо функционального девайса, который наглядно демонстрирует </a:t>
            </a:r>
            <a:r>
              <a:rPr lang="ru-RU" dirty="0" err="1"/>
              <a:t>энергоэффективную</a:t>
            </a:r>
            <a:r>
              <a:rPr lang="ru-RU" dirty="0"/>
              <a:t> технологию.</a:t>
            </a:r>
          </a:p>
        </p:txBody>
      </p:sp>
    </p:spTree>
    <p:extLst>
      <p:ext uri="{BB962C8B-B14F-4D97-AF65-F5344CB8AC3E}">
        <p14:creationId xmlns:p14="http://schemas.microsoft.com/office/powerpoint/2010/main" val="1006731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591" y="28785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Наглядная демонстрация </a:t>
            </a:r>
            <a:r>
              <a:rPr lang="ru-RU" dirty="0" err="1" smtClean="0"/>
              <a:t>энергоэффективности</a:t>
            </a:r>
            <a:r>
              <a:rPr lang="ru-RU" dirty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Система ориентации солнечных батарей</a:t>
            </a:r>
            <a:endParaRPr lang="ru-RU" dirty="0"/>
          </a:p>
        </p:txBody>
      </p:sp>
      <p:pic>
        <p:nvPicPr>
          <p:cNvPr id="3074" name="Picture 2" descr="http://www.solarhome.ru/img/basics/pv/azimuth_r.thum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215" y="2055125"/>
            <a:ext cx="4088716" cy="417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0553" y="2429510"/>
            <a:ext cx="4572638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27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62843"/>
            <a:ext cx="10515600" cy="1325563"/>
          </a:xfrm>
        </p:spPr>
        <p:txBody>
          <a:bodyPr/>
          <a:lstStyle/>
          <a:p>
            <a:r>
              <a:rPr lang="ru-RU" dirty="0" smtClean="0"/>
              <a:t>Цель работы: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Создание </a:t>
            </a:r>
            <a:r>
              <a:rPr lang="ru-RU" dirty="0" smtClean="0"/>
              <a:t>набора, </a:t>
            </a:r>
            <a:r>
              <a:rPr lang="ru-RU" dirty="0"/>
              <a:t>работающего на солнечной энергии и реагирующего на изменение положения источника света. Данный набор будет </a:t>
            </a:r>
            <a:r>
              <a:rPr lang="ru-RU" dirty="0" smtClean="0"/>
              <a:t>включать:</a:t>
            </a:r>
            <a:endParaRPr lang="ru-RU" dirty="0"/>
          </a:p>
          <a:p>
            <a:pPr lvl="0"/>
            <a:r>
              <a:rPr lang="ru-RU" dirty="0"/>
              <a:t>доступное методическое пособие, в котором будут и описаны основные физические принципы деталей и собранного приспособления</a:t>
            </a:r>
          </a:p>
          <a:p>
            <a:pPr lvl="0"/>
            <a:r>
              <a:rPr lang="ru-RU" dirty="0" smtClean="0"/>
              <a:t>Составные части набора.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5128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7409" y="840454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Схема устройства</a:t>
            </a:r>
            <a:endParaRPr lang="ru-RU" dirty="0"/>
          </a:p>
        </p:txBody>
      </p:sp>
      <p:pic>
        <p:nvPicPr>
          <p:cNvPr id="4" name="Рисунок 3" descr="Схема устройства слежения за солнцем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116" y="2377440"/>
            <a:ext cx="6814186" cy="27709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4880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Расположение элементов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476" y="1433110"/>
            <a:ext cx="6701797" cy="413353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986952" y="107547"/>
            <a:ext cx="5330780" cy="1325563"/>
          </a:xfrm>
        </p:spPr>
        <p:txBody>
          <a:bodyPr/>
          <a:lstStyle/>
          <a:p>
            <a:pPr algn="ctr"/>
            <a:r>
              <a:rPr lang="ru-RU" dirty="0" smtClean="0"/>
              <a:t>Плата: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8812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Наивно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470" y="1294676"/>
            <a:ext cx="8611203" cy="4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164681" y="184820"/>
            <a:ext cx="5330780" cy="1325563"/>
          </a:xfrm>
        </p:spPr>
        <p:txBody>
          <a:bodyPr/>
          <a:lstStyle/>
          <a:p>
            <a:r>
              <a:rPr lang="ru-RU" dirty="0" smtClean="0"/>
              <a:t>Профильный разрез: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3637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2837" y="251790"/>
            <a:ext cx="9042400" cy="116619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Заключение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2893" y="2195856"/>
            <a:ext cx="9307444" cy="338261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«Набор юного инженера» будет направлен на популяризацию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и привлечению молодого поколения в сферу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энергоэффективности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1D8C-2EDE-4892-B7DF-4AA3737D967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20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6574" y="672547"/>
            <a:ext cx="9254435" cy="2340390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FF0000"/>
                </a:solidFill>
                <a:latin typeface="+mj-lt"/>
              </a:rPr>
              <a:t>Спасибо за внимание!</a:t>
            </a:r>
            <a:endParaRPr lang="ru-RU" sz="6600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3075" name="Picture 3" descr="C:\Users\HP-pc\Desktop\vniman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669" y="3012937"/>
            <a:ext cx="3269628" cy="326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1D8C-2EDE-4892-B7DF-4AA3737D967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00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246</Words>
  <Application>Microsoft Office PowerPoint</Application>
  <PresentationFormat>Широкоэкранный</PresentationFormat>
  <Paragraphs>38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Тема Office</vt:lpstr>
      <vt:lpstr>МИНИСТЕРСТВО ОБРАЗОВАНИЯ И НАУКИ РОССИЙСКОЙ ФЕДЕРАЦИИ Федеральное государственное бюджетное образовательное учреждение высшего профессионального образования «Национальный исследовательский Томский политехнический университет»  Проект: «Набор юного инженера» </vt:lpstr>
      <vt:lpstr>Содержание</vt:lpstr>
      <vt:lpstr>Проблема нехватки энергии</vt:lpstr>
      <vt:lpstr>Энергоэффективность</vt:lpstr>
      <vt:lpstr>Энергоэффективность</vt:lpstr>
      <vt:lpstr>Цели:</vt:lpstr>
      <vt:lpstr>Наглядная демонстрация энергоэффективности: Система ориентации солнечных батарей</vt:lpstr>
      <vt:lpstr>Цель работы: </vt:lpstr>
      <vt:lpstr>Схема устройства</vt:lpstr>
      <vt:lpstr>Плата:</vt:lpstr>
      <vt:lpstr>Профильный разрез:</vt:lpstr>
      <vt:lpstr>Заключение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Тимур</dc:creator>
  <cp:lastModifiedBy>Тимур</cp:lastModifiedBy>
  <cp:revision>19</cp:revision>
  <dcterms:created xsi:type="dcterms:W3CDTF">2014-05-29T11:24:52Z</dcterms:created>
  <dcterms:modified xsi:type="dcterms:W3CDTF">2014-05-29T16:37:15Z</dcterms:modified>
</cp:coreProperties>
</file>