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0" r:id="rId3"/>
    <p:sldId id="258" r:id="rId4"/>
    <p:sldId id="261" r:id="rId5"/>
    <p:sldId id="262" r:id="rId6"/>
    <p:sldId id="257" r:id="rId7"/>
    <p:sldId id="274" r:id="rId8"/>
    <p:sldId id="264" r:id="rId9"/>
    <p:sldId id="267" r:id="rId10"/>
    <p:sldId id="263" r:id="rId11"/>
    <p:sldId id="259" r:id="rId12"/>
    <p:sldId id="273" r:id="rId13"/>
    <p:sldId id="278" r:id="rId14"/>
    <p:sldId id="279" r:id="rId15"/>
    <p:sldId id="280" r:id="rId16"/>
    <p:sldId id="271" r:id="rId17"/>
    <p:sldId id="268" r:id="rId18"/>
    <p:sldId id="265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Неосторожное обращение с огнем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Бытовые пожары</c:v>
                </c:pt>
                <c:pt idx="1">
                  <c:v>Пожары в общественных зданиях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28</c:v>
                </c:pt>
                <c:pt idx="1">
                  <c:v>26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Поджог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Бытовые пожары</c:v>
                </c:pt>
                <c:pt idx="1">
                  <c:v>Пожары в общественных зданиях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11</c:v>
                </c:pt>
                <c:pt idx="1">
                  <c:v>19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Несвоевременное отключение электрооборудования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Бытовые пожары</c:v>
                </c:pt>
                <c:pt idx="1">
                  <c:v>Пожары в общественных зданиях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35</c:v>
                </c:pt>
                <c:pt idx="1">
                  <c:v>17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Неисправность электроприборов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Бытовые пожары</c:v>
                </c:pt>
                <c:pt idx="1">
                  <c:v>Пожары в общественных зданиях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21</c:v>
                </c:pt>
                <c:pt idx="1">
                  <c:v>25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Прочие причины</c:v>
                </c:pt>
              </c:strCache>
            </c:strRef>
          </c:tx>
          <c:dLbls>
            <c:txPr>
              <a:bodyPr/>
              <a:lstStyle/>
              <a:p>
                <a:pPr>
                  <a:defRPr sz="1600" baseline="0"/>
                </a:pPr>
                <a:endParaRPr lang="ru-RU"/>
              </a:p>
            </c:txPr>
            <c:dLblPos val="inEnd"/>
            <c:showVal val="1"/>
          </c:dLbls>
          <c:cat>
            <c:strRef>
              <c:f>Лист1!$A$2:$A$3</c:f>
              <c:strCache>
                <c:ptCount val="2"/>
                <c:pt idx="0">
                  <c:v>Бытовые пожары</c:v>
                </c:pt>
                <c:pt idx="1">
                  <c:v>Пожары в общественных зданиях</c:v>
                </c:pt>
              </c:strCache>
            </c:strRef>
          </c:cat>
          <c:val>
            <c:numRef>
              <c:f>Лист1!$F$2:$F$3</c:f>
              <c:numCache>
                <c:formatCode>General</c:formatCode>
                <c:ptCount val="2"/>
                <c:pt idx="0">
                  <c:v>15</c:v>
                </c:pt>
                <c:pt idx="1">
                  <c:v>13</c:v>
                </c:pt>
              </c:numCache>
            </c:numRef>
          </c:val>
        </c:ser>
        <c:dLbls>
          <c:showVal val="1"/>
        </c:dLbls>
        <c:axId val="181686656"/>
        <c:axId val="181688192"/>
      </c:barChart>
      <c:catAx>
        <c:axId val="181686656"/>
        <c:scaling>
          <c:orientation val="minMax"/>
        </c:scaling>
        <c:axPos val="b"/>
        <c:tickLblPos val="nextTo"/>
        <c:crossAx val="181688192"/>
        <c:crosses val="autoZero"/>
        <c:auto val="1"/>
        <c:lblAlgn val="ctr"/>
        <c:lblOffset val="100"/>
      </c:catAx>
      <c:valAx>
        <c:axId val="181688192"/>
        <c:scaling>
          <c:orientation val="minMax"/>
        </c:scaling>
        <c:axPos val="l"/>
        <c:majorGridlines/>
        <c:numFmt formatCode="General" sourceLinked="1"/>
        <c:tickLblPos val="nextTo"/>
        <c:crossAx val="18168665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6914243827980591"/>
          <c:y val="8.2236296423685032E-2"/>
          <c:w val="0.33085756172019576"/>
          <c:h val="0.89513341744372499"/>
        </c:manualLayout>
      </c:layout>
      <c:txPr>
        <a:bodyPr/>
        <a:lstStyle/>
        <a:p>
          <a:pPr>
            <a:defRPr spc="-100" baseline="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Домохозяйки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Категории опрошенных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Владельцы аквариумных рыбок 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Категории опрошенных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65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Студенты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Категории опрошенных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axId val="188831232"/>
        <c:axId val="188832768"/>
      </c:barChart>
      <c:catAx>
        <c:axId val="188831232"/>
        <c:scaling>
          <c:orientation val="minMax"/>
        </c:scaling>
        <c:axPos val="b"/>
        <c:numFmt formatCode="General" sourceLinked="1"/>
        <c:tickLblPos val="nextTo"/>
        <c:crossAx val="188832768"/>
        <c:crosses val="autoZero"/>
        <c:auto val="1"/>
        <c:lblAlgn val="ctr"/>
        <c:lblOffset val="100"/>
      </c:catAx>
      <c:valAx>
        <c:axId val="188832768"/>
        <c:scaling>
          <c:orientation val="minMax"/>
        </c:scaling>
        <c:axPos val="l"/>
        <c:majorGridlines/>
        <c:numFmt formatCode="General" sourceLinked="1"/>
        <c:tickLblPos val="nextTo"/>
        <c:crossAx val="188831232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ACC91EB-2D02-4A73-A444-7E63631DDAD9}" type="datetimeFigureOut">
              <a:rPr lang="ru-RU" smtClean="0"/>
              <a:pPr/>
              <a:t>08.06.2014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074B968-6E7E-4F0D-BACE-7592305C1E8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980728"/>
            <a:ext cx="777240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Проект:</a:t>
            </a:r>
            <a:br>
              <a:rPr lang="ru-RU" dirty="0" smtClean="0"/>
            </a:br>
            <a:r>
              <a:rPr lang="ru-RU" dirty="0" smtClean="0"/>
              <a:t>«Автовыключатель приборов с таймером»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3717032"/>
            <a:ext cx="8098096" cy="2552280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/>
              <a:t>Авторы презентации:</a:t>
            </a:r>
          </a:p>
          <a:p>
            <a:pPr algn="l"/>
            <a:r>
              <a:rPr lang="ru-RU" sz="2400" dirty="0" smtClean="0"/>
              <a:t>Зубова Е. И. </a:t>
            </a:r>
          </a:p>
          <a:p>
            <a:pPr algn="l"/>
            <a:r>
              <a:rPr lang="ru-RU" sz="2400" dirty="0" smtClean="0"/>
              <a:t>Борзяк Н. О.</a:t>
            </a:r>
          </a:p>
          <a:p>
            <a:pPr algn="l"/>
            <a:r>
              <a:rPr lang="ru-RU" sz="2400" dirty="0" smtClean="0"/>
              <a:t>Генке Е. А.</a:t>
            </a:r>
            <a:endParaRPr lang="ru-RU" sz="2400" dirty="0"/>
          </a:p>
        </p:txBody>
      </p:sp>
      <p:pic>
        <p:nvPicPr>
          <p:cNvPr id="1026" name="Picture 2" descr="C:\Users\Александр\Desktop\проект\umnyi-dom-kak-hobbi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789040"/>
            <a:ext cx="3528392" cy="2428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1055" y="664699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Разработчики и исполнители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916832"/>
            <a:ext cx="7237432" cy="287348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Борзяк Н.О. (ЭТО133, ИНК, 1А31)</a:t>
            </a:r>
          </a:p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Генке Е. А. (ЭТО133, ИНК, 1А31)</a:t>
            </a:r>
          </a:p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Зубова Е.И. (ЭТО133, ИНК, 1А32)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C:\Users\Александр\Desktop\проект\27045_group_of_white_business_people_carrying_briefcases_and_standing_with_their_hands_piled_symbolizing_teamwork_cooperation_support_unity_and_goals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861048"/>
            <a:ext cx="3600400" cy="2696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Проблема:</a:t>
            </a:r>
            <a:endParaRPr lang="ru-RU" dirty="0"/>
          </a:p>
        </p:txBody>
      </p:sp>
      <p:pic>
        <p:nvPicPr>
          <p:cNvPr id="4" name="Содержимое 3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020272" y="4252364"/>
            <a:ext cx="1584176" cy="2032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539552" y="184482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Несвоевременное отключение электроприборов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67544" y="3501008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2483768" y="2636912"/>
            <a:ext cx="432048" cy="576064"/>
          </a:xfrm>
          <a:prstGeom prst="straightConnector1">
            <a:avLst/>
          </a:prstGeom>
          <a:ln>
            <a:noFill/>
            <a:tailEnd type="arrow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195736" y="2924944"/>
            <a:ext cx="288032" cy="576064"/>
          </a:xfrm>
          <a:prstGeom prst="straightConnector1">
            <a:avLst/>
          </a:prstGeom>
          <a:ln>
            <a:tailEnd type="arrow"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4572000" y="3068960"/>
            <a:ext cx="0" cy="504056"/>
          </a:xfrm>
          <a:prstGeom prst="straightConnector1">
            <a:avLst/>
          </a:prstGeom>
          <a:ln>
            <a:tailEnd type="arrow"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6588224" y="2780928"/>
            <a:ext cx="360040" cy="576064"/>
          </a:xfrm>
          <a:prstGeom prst="straightConnector1">
            <a:avLst/>
          </a:prstGeom>
          <a:ln>
            <a:tailEnd type="arrow"/>
          </a:ln>
          <a:effectLst>
            <a:innerShdw blurRad="63500" dist="50800" dir="108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5576" y="3717032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Возникновение пожаров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275856" y="3861048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Растрата электроэнергии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508104" y="3429000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Порча электрооборудования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720080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Причины возникновения пожаров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340768"/>
          <a:ext cx="828092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95536" y="105273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%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064896" cy="936104"/>
          </a:xfrm>
        </p:spPr>
        <p:txBody>
          <a:bodyPr/>
          <a:lstStyle/>
          <a:p>
            <a:pPr algn="ctr"/>
            <a:r>
              <a:rPr lang="ru-RU" dirty="0" smtClean="0"/>
              <a:t>Решение проблемы: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44824"/>
            <a:ext cx="5653256" cy="1296144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Создание автовыключателя электроприборов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3074" name="Picture 2" descr="C:\Users\Александр\Desktop\проект\vidu_zarabotka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348880"/>
            <a:ext cx="2526555" cy="34992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трелка вниз 6"/>
          <p:cNvSpPr/>
          <p:nvPr/>
        </p:nvSpPr>
        <p:spPr>
          <a:xfrm>
            <a:off x="2987824" y="3140968"/>
            <a:ext cx="432048" cy="57606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683568" y="4005064"/>
            <a:ext cx="48245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Призван упростить повседневную жизнь человека путем автоматизации выключения приборов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183880" cy="1051560"/>
          </a:xfrm>
        </p:spPr>
        <p:txBody>
          <a:bodyPr/>
          <a:lstStyle/>
          <a:p>
            <a:pPr algn="ctr"/>
            <a:r>
              <a:rPr lang="ru-RU" dirty="0" smtClean="0"/>
              <a:t>Цель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844824"/>
            <a:ext cx="8183880" cy="2088232"/>
          </a:xfrm>
        </p:spPr>
        <p:txBody>
          <a:bodyPr/>
          <a:lstStyle/>
          <a:p>
            <a:r>
              <a:rPr lang="ru-RU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Создание программируемого таймера для включения и выключения электрооборудования, с оповещением пользователя, до конца мая 2014 года.</a:t>
            </a:r>
            <a:endParaRPr lang="ru-RU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098" name="Picture 2" descr="C:\Users\Александр\Desktop\проект\kak-opredelit-tsel-v-zhizni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789040"/>
            <a:ext cx="2571750" cy="2552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183880" cy="66182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Задачи проекта: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84784"/>
            <a:ext cx="8280920" cy="3024336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ru-RU" sz="2900" dirty="0" smtClean="0"/>
              <a:t>Ознакомление с основами электроники, условными обозначениями на чертежах электрических схем;</a:t>
            </a:r>
          </a:p>
          <a:p>
            <a:pPr lvl="0">
              <a:buNone/>
            </a:pPr>
            <a:endParaRPr lang="ru-RU" sz="2900" dirty="0" smtClean="0"/>
          </a:p>
          <a:p>
            <a:pPr lvl="0"/>
            <a:r>
              <a:rPr lang="ru-RU" sz="2900" dirty="0" smtClean="0"/>
              <a:t>Разработка схемы устройства;</a:t>
            </a:r>
          </a:p>
          <a:p>
            <a:pPr lvl="0"/>
            <a:endParaRPr lang="ru-RU" sz="2900" dirty="0" smtClean="0"/>
          </a:p>
          <a:p>
            <a:pPr lvl="0"/>
            <a:r>
              <a:rPr lang="ru-RU" sz="2900" dirty="0" smtClean="0"/>
              <a:t>Создание прибора (спаять схему, запрограммировать устройство);</a:t>
            </a:r>
          </a:p>
          <a:p>
            <a:pPr lvl="0"/>
            <a:endParaRPr lang="ru-RU" sz="2900" dirty="0" smtClean="0"/>
          </a:p>
          <a:p>
            <a:pPr lvl="0"/>
            <a:r>
              <a:rPr lang="ru-RU" sz="2900" dirty="0" smtClean="0"/>
              <a:t>Тестирование прибора;</a:t>
            </a:r>
          </a:p>
          <a:p>
            <a:pPr lvl="0"/>
            <a:endParaRPr lang="ru-RU" sz="2900" dirty="0" smtClean="0"/>
          </a:p>
          <a:p>
            <a:pPr lvl="0"/>
            <a:r>
              <a:rPr lang="ru-RU" sz="2900" dirty="0" smtClean="0"/>
              <a:t>Получение навыков работы в команде</a:t>
            </a:r>
          </a:p>
          <a:p>
            <a:pPr lvl="0"/>
            <a:endParaRPr lang="ru-RU" sz="2900" dirty="0" smtClean="0"/>
          </a:p>
          <a:p>
            <a:pPr lvl="0"/>
            <a:endParaRPr lang="ru-RU" sz="2900" dirty="0" smtClean="0"/>
          </a:p>
          <a:p>
            <a:pPr lvl="0">
              <a:buNone/>
            </a:pPr>
            <a:endParaRPr lang="ru-RU" sz="2900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30722" name="Picture 2" descr="C:\Users\Александр\Desktop\проект\2014-06-07-17-23-02-Z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4509120"/>
            <a:ext cx="3276600" cy="1247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183880" cy="83553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Актуальность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196752"/>
            <a:ext cx="6408712" cy="108012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Данный проект будет интересен: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2204864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Студентам;</a:t>
            </a:r>
            <a:endParaRPr lang="ru-RU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683568" y="3573016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Домохозяйкам;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270892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Людям, ведущим интенсивный образ жизни;</a:t>
            </a:r>
            <a:endParaRPr lang="ru-RU" sz="2400" dirty="0"/>
          </a:p>
        </p:txBody>
      </p:sp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683568" y="4149080"/>
            <a:ext cx="29523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ea typeface="Verdana" pitchFamily="34" charset="0"/>
                <a:cs typeface="Verdana" pitchFamily="34" charset="0"/>
              </a:rPr>
              <a:t>Бизнесменам;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5576" y="4653136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Людям, которые часто ездят в командировки.</a:t>
            </a:r>
            <a:endParaRPr lang="ru-RU" sz="2400" dirty="0"/>
          </a:p>
        </p:txBody>
      </p:sp>
      <p:pic>
        <p:nvPicPr>
          <p:cNvPr id="5124" name="Picture 4" descr="C:\Users\Александр\Desktop\проект\statistika-finansov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212976"/>
            <a:ext cx="3384376" cy="2573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76352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Результаты опроса</a:t>
            </a:r>
            <a:endParaRPr lang="ru-RU" sz="40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043608" y="2348880"/>
          <a:ext cx="6409332" cy="3241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123728" y="1340768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Данный прибор хотели бы установить:</a:t>
            </a:r>
            <a:endParaRPr lang="ru-RU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115616" y="206084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%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183880" cy="76352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Ожидаемые результаты: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060848"/>
            <a:ext cx="8280920" cy="187220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Создание работающего выключателя, который будет полезен в быту.</a:t>
            </a:r>
            <a:endParaRPr lang="ru-RU" sz="3200" dirty="0"/>
          </a:p>
        </p:txBody>
      </p:sp>
      <p:pic>
        <p:nvPicPr>
          <p:cNvPr id="6146" name="Picture 2" descr="C:\Users\Александр\Desktop\проект\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501008"/>
            <a:ext cx="2959149" cy="2367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04856" cy="76352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Внешний вид устройства</a:t>
            </a:r>
            <a:endParaRPr lang="ru-RU" sz="4000" dirty="0"/>
          </a:p>
        </p:txBody>
      </p:sp>
      <p:pic>
        <p:nvPicPr>
          <p:cNvPr id="5122" name="Picture 2" descr="C:\Users\Александр\Desktop\проект\2014-03-24_2006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556792"/>
            <a:ext cx="4032448" cy="4582644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Прямая со стрелкой 5"/>
          <p:cNvCxnSpPr/>
          <p:nvPr/>
        </p:nvCxnSpPr>
        <p:spPr>
          <a:xfrm>
            <a:off x="2483768" y="1844824"/>
            <a:ext cx="2448272" cy="1584176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11560" y="3501008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Кнопка «+»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2843808" y="2780928"/>
            <a:ext cx="2520280" cy="1080120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2987824" y="4221088"/>
            <a:ext cx="2160240" cy="864096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843808" y="3933056"/>
            <a:ext cx="1800200" cy="144016"/>
          </a:xfrm>
          <a:prstGeom prst="straightConnector1">
            <a:avLst/>
          </a:prstGeom>
          <a:ln w="28575">
            <a:solidFill>
              <a:schemeClr val="accent1"/>
            </a:solidFill>
            <a:tailEnd type="arrow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331640" y="148478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Экран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67544" y="2348880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Кнопка «- »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83568" y="4725144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Светодиод</a:t>
            </a:r>
            <a:endParaRPr lang="ru-RU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Александр\Desktop\w381COTvlE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568952" cy="6669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619672" y="260648"/>
            <a:ext cx="6013296" cy="733832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Реализация проекта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 descr="C:\Users\Александр\Desktop\проект\Foto_24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3600400" cy="2700300"/>
          </a:xfrm>
          <a:prstGeom prst="rect">
            <a:avLst/>
          </a:prstGeom>
          <a:noFill/>
        </p:spPr>
      </p:pic>
      <p:pic>
        <p:nvPicPr>
          <p:cNvPr id="3074" name="Picture 2" descr="C:\Users\Александр\Desktop\проект\Foto_24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89040"/>
            <a:ext cx="3635896" cy="2726921"/>
          </a:xfrm>
          <a:prstGeom prst="rect">
            <a:avLst/>
          </a:prstGeom>
          <a:noFill/>
        </p:spPr>
      </p:pic>
      <p:pic>
        <p:nvPicPr>
          <p:cNvPr id="3075" name="Picture 3" descr="C:\Users\Александр\Desktop\проект\Foto_248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052736"/>
            <a:ext cx="3981636" cy="5308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лександр\Desktop\проект\Foto_253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59" y="476672"/>
            <a:ext cx="7853131" cy="58898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лександр\Desktop\проект\Foto_25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7565099" cy="56738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1196752"/>
            <a:ext cx="8183880" cy="4824536"/>
          </a:xfrm>
        </p:spPr>
        <p:txBody>
          <a:bodyPr>
            <a:noAutofit/>
          </a:bodyPr>
          <a:lstStyle/>
          <a:p>
            <a:r>
              <a:rPr lang="ru-RU" sz="2200" dirty="0" smtClean="0"/>
              <a:t>отсчёт часов, минут, секунд, даты, месяца, дня недели, года</a:t>
            </a:r>
          </a:p>
          <a:p>
            <a:pPr lvl="0"/>
            <a:r>
              <a:rPr lang="ru-RU" sz="2200" dirty="0" smtClean="0"/>
              <a:t> определение количества дней в феврале для високосного года</a:t>
            </a:r>
          </a:p>
          <a:p>
            <a:pPr lvl="0"/>
            <a:r>
              <a:rPr lang="ru-RU" sz="2200" dirty="0" smtClean="0"/>
              <a:t> переход на летнее/зимнее время в последнее воскресенье марта и октября</a:t>
            </a:r>
          </a:p>
          <a:p>
            <a:pPr lvl="0"/>
            <a:r>
              <a:rPr lang="ru-RU" sz="2200" dirty="0" smtClean="0"/>
              <a:t> коррекция хода часов с точностью 1 микросекунда в секунду (30 секунд в год)</a:t>
            </a:r>
          </a:p>
          <a:p>
            <a:pPr lvl="0"/>
            <a:r>
              <a:rPr lang="ru-RU" sz="2200" dirty="0" smtClean="0"/>
              <a:t> регулируемая яркость индикаторов</a:t>
            </a:r>
          </a:p>
          <a:p>
            <a:pPr lvl="0"/>
            <a:r>
              <a:rPr lang="ru-RU" sz="2200" dirty="0" smtClean="0"/>
              <a:t> управление нагрузкой по заранее выставленным установкам времени (</a:t>
            </a:r>
            <a:r>
              <a:rPr lang="ru-RU" sz="2200" dirty="0" err="1" smtClean="0"/>
              <a:t>Uon</a:t>
            </a:r>
            <a:r>
              <a:rPr lang="ru-RU" sz="2200" dirty="0" smtClean="0"/>
              <a:t> - установка включения </a:t>
            </a:r>
            <a:r>
              <a:rPr lang="ru-RU" sz="2200" dirty="0" err="1" smtClean="0"/>
              <a:t>UoFF</a:t>
            </a:r>
            <a:r>
              <a:rPr lang="ru-RU" sz="2200" dirty="0" smtClean="0"/>
              <a:t> - установка выключения)</a:t>
            </a:r>
          </a:p>
          <a:p>
            <a:r>
              <a:rPr lang="ru-RU" sz="2200" dirty="0" smtClean="0"/>
              <a:t> включение/выключение нагрузки кнопкой S2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5616" y="476672"/>
            <a:ext cx="7200800" cy="718904"/>
          </a:xfrm>
        </p:spPr>
        <p:txBody>
          <a:bodyPr/>
          <a:lstStyle/>
          <a:p>
            <a:r>
              <a:rPr lang="ru-RU" dirty="0" smtClean="0"/>
              <a:t>Реализованные функции: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43808" y="332656"/>
            <a:ext cx="3312368" cy="576064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Смета проекта</a:t>
            </a:r>
            <a:endParaRPr lang="ru-RU" sz="3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11560" y="1124744"/>
          <a:ext cx="7704856" cy="5256580"/>
        </p:xfrm>
        <a:graphic>
          <a:graphicData uri="http://schemas.openxmlformats.org/drawingml/2006/table">
            <a:tbl>
              <a:tblPr/>
              <a:tblGrid>
                <a:gridCol w="3744416"/>
                <a:gridCol w="1253959"/>
                <a:gridCol w="2706481"/>
              </a:tblGrid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Название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Количество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Стоимость, руб.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Микроконтроллер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PIC16F628 </a:t>
                      </a: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A-I/P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92.76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Индикатор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CA04-41SRWA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177.41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Светодиод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АЛ307БМ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5.85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Кварцевый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резонатор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КХ-3Н </a:t>
                      </a: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4,0 </a:t>
                      </a:r>
                      <a:r>
                        <a:rPr lang="ru-RU" sz="1400" dirty="0" err="1">
                          <a:latin typeface="Times New Roman"/>
                          <a:ea typeface="Malgun Gothic"/>
                          <a:cs typeface="Times New Roman"/>
                        </a:rPr>
                        <a:t>МНz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38.85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Транзистор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КТ315Б1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5.64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Диод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КД522Б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3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9.15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Кнопка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SPA-103B4</a:t>
                      </a: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, PSW1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4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125.4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Кнопка</a:t>
                      </a:r>
                      <a:r>
                        <a:rPr lang="ru-RU" sz="1400" baseline="0" dirty="0" smtClean="0">
                          <a:latin typeface="Times New Roman"/>
                          <a:ea typeface="Malgun Gothic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latin typeface="Times New Roman"/>
                          <a:ea typeface="Malgun Gothic"/>
                          <a:cs typeface="Times New Roman"/>
                        </a:rPr>
                        <a:t>SPA-101A1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1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>
                          <a:latin typeface="Times New Roman"/>
                          <a:ea typeface="Malgun Gothic"/>
                          <a:cs typeface="Times New Roman"/>
                        </a:rPr>
                        <a:t>31.9</a:t>
                      </a:r>
                      <a:endParaRPr lang="ru-RU" sz="110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5658"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  <a:tabLst>
                          <a:tab pos="3864610" algn="l"/>
                        </a:tabLst>
                      </a:pPr>
                      <a:r>
                        <a:rPr lang="ru-RU" sz="1400" dirty="0">
                          <a:latin typeface="Times New Roman"/>
                          <a:ea typeface="Malgun Gothic"/>
                          <a:cs typeface="Times New Roman"/>
                        </a:rPr>
                        <a:t>Итого: 486.96 рублей.</a:t>
                      </a:r>
                      <a:endParaRPr lang="ru-RU" sz="1100" dirty="0">
                        <a:latin typeface="Calibri"/>
                        <a:ea typeface="Malgun Gothic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183880" cy="1051560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Перспективы развития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772816"/>
            <a:ext cx="5832648" cy="4104456"/>
          </a:xfrm>
        </p:spPr>
        <p:txBody>
          <a:bodyPr>
            <a:noAutofit/>
          </a:bodyPr>
          <a:lstStyle/>
          <a:p>
            <a:r>
              <a:rPr lang="ru-RU" sz="2400" dirty="0" smtClean="0"/>
              <a:t>Увеличение количества одновременно задействованных приборов</a:t>
            </a:r>
          </a:p>
          <a:p>
            <a:endParaRPr lang="ru-RU" sz="2400" dirty="0" smtClean="0"/>
          </a:p>
          <a:p>
            <a:r>
              <a:rPr lang="ru-RU" sz="2400" dirty="0" smtClean="0"/>
              <a:t>Добавление функции автовключения</a:t>
            </a:r>
          </a:p>
          <a:p>
            <a:endParaRPr lang="ru-RU" sz="2400" dirty="0" smtClean="0"/>
          </a:p>
          <a:p>
            <a:r>
              <a:rPr lang="ru-RU" sz="2400" dirty="0" smtClean="0"/>
              <a:t>Управление автовыключателем на расстоянии с компьютера или телефона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/>
          </a:p>
        </p:txBody>
      </p:sp>
      <p:pic>
        <p:nvPicPr>
          <p:cNvPr id="7170" name="Picture 2" descr="C:\Users\Александр\Desktop\проект\domik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492896"/>
            <a:ext cx="2525266" cy="2464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064896" cy="191565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СПАСИБО ЗА ВНИМАНИЕ!</a:t>
            </a:r>
            <a:endParaRPr lang="ru-RU" sz="540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8194" name="Picture 2" descr="C:\Users\Александр\Desktop\проект\umniy dom-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924944"/>
            <a:ext cx="4320481" cy="3471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716</TotalTime>
  <Words>361</Words>
  <Application>Microsoft Office PowerPoint</Application>
  <PresentationFormat>Экран (4:3)</PresentationFormat>
  <Paragraphs>96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Аспект</vt:lpstr>
      <vt:lpstr>Проект: «Автовыключатель приборов с таймером»</vt:lpstr>
      <vt:lpstr>Разработчики и исполнители проекта:</vt:lpstr>
      <vt:lpstr>Проблема:</vt:lpstr>
      <vt:lpstr>Причины возникновения пожаров</vt:lpstr>
      <vt:lpstr>Решение проблемы:</vt:lpstr>
      <vt:lpstr>Цель проекта:</vt:lpstr>
      <vt:lpstr>Задачи проекта:</vt:lpstr>
      <vt:lpstr>Актуальность</vt:lpstr>
      <vt:lpstr>Результаты опроса</vt:lpstr>
      <vt:lpstr>Ожидаемые результаты:</vt:lpstr>
      <vt:lpstr>Внешний вид устройства</vt:lpstr>
      <vt:lpstr>Слайд 12</vt:lpstr>
      <vt:lpstr>Слайд 13</vt:lpstr>
      <vt:lpstr>Слайд 14</vt:lpstr>
      <vt:lpstr>Слайд 15</vt:lpstr>
      <vt:lpstr>Реализованные функции:</vt:lpstr>
      <vt:lpstr>Смета проекта</vt:lpstr>
      <vt:lpstr>Перспективы развития проекта</vt:lpstr>
      <vt:lpstr>СПАСИБО ЗА ВНИМАНИЕ!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Проект: «Автовыключатель с таймером»</dc:title>
  <dc:creator>Александр</dc:creator>
  <cp:lastModifiedBy>Александр</cp:lastModifiedBy>
  <cp:revision>30</cp:revision>
  <dcterms:created xsi:type="dcterms:W3CDTF">2014-03-21T03:56:12Z</dcterms:created>
  <dcterms:modified xsi:type="dcterms:W3CDTF">2014-06-08T10:38:55Z</dcterms:modified>
</cp:coreProperties>
</file>